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Helvetica World Bold" charset="1" panose="020B0800040000020004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6432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96298" y="2740758"/>
            <a:ext cx="10764712" cy="3283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55"/>
              </a:lnSpc>
            </a:pPr>
            <a:r>
              <a:rPr lang="en-US" sz="14074" spc="-492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Artificial Intelligence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597145"/>
            <a:ext cx="7197793" cy="92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Presented by; Kudaibergenova Ayana</a:t>
            </a:r>
          </a:p>
          <a:p>
            <a:pPr algn="just"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Cs-25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108082" y="2140683"/>
            <a:ext cx="7805655" cy="10828655"/>
          </a:xfrm>
          <a:custGeom>
            <a:avLst/>
            <a:gdLst/>
            <a:ahLst/>
            <a:cxnLst/>
            <a:rect r="r" b="b" t="t" l="l"/>
            <a:pathLst>
              <a:path h="10828655" w="7805655">
                <a:moveTo>
                  <a:pt x="0" y="0"/>
                </a:moveTo>
                <a:lnTo>
                  <a:pt x="7805655" y="0"/>
                </a:lnTo>
                <a:lnTo>
                  <a:pt x="7805655" y="10828655"/>
                </a:lnTo>
                <a:lnTo>
                  <a:pt x="0" y="10828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50054" y="2012909"/>
            <a:ext cx="8148233" cy="997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6"/>
              </a:lnSpc>
            </a:pPr>
            <a:r>
              <a:rPr lang="en-US" sz="7158" spc="-250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What are they and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981172" y="1822409"/>
            <a:ext cx="7258362" cy="7435891"/>
            <a:chOff x="0" y="0"/>
            <a:chExt cx="2315061" cy="23716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15061" cy="2371684"/>
            </a:xfrm>
            <a:custGeom>
              <a:avLst/>
              <a:gdLst/>
              <a:ahLst/>
              <a:cxnLst/>
              <a:rect r="r" b="b" t="t" l="l"/>
              <a:pathLst>
                <a:path h="2371684" w="2315061">
                  <a:moveTo>
                    <a:pt x="54398" y="0"/>
                  </a:moveTo>
                  <a:lnTo>
                    <a:pt x="2260664" y="0"/>
                  </a:lnTo>
                  <a:cubicBezTo>
                    <a:pt x="2275091" y="0"/>
                    <a:pt x="2288927" y="5731"/>
                    <a:pt x="2299128" y="15933"/>
                  </a:cubicBezTo>
                  <a:cubicBezTo>
                    <a:pt x="2309330" y="26134"/>
                    <a:pt x="2315061" y="39971"/>
                    <a:pt x="2315061" y="54398"/>
                  </a:cubicBezTo>
                  <a:lnTo>
                    <a:pt x="2315061" y="2317287"/>
                  </a:lnTo>
                  <a:cubicBezTo>
                    <a:pt x="2315061" y="2331714"/>
                    <a:pt x="2309330" y="2345550"/>
                    <a:pt x="2299128" y="2355752"/>
                  </a:cubicBezTo>
                  <a:cubicBezTo>
                    <a:pt x="2288927" y="2365953"/>
                    <a:pt x="2275091" y="2371684"/>
                    <a:pt x="2260664" y="2371684"/>
                  </a:cubicBezTo>
                  <a:lnTo>
                    <a:pt x="54398" y="2371684"/>
                  </a:lnTo>
                  <a:cubicBezTo>
                    <a:pt x="39971" y="2371684"/>
                    <a:pt x="26134" y="2365953"/>
                    <a:pt x="15933" y="2355752"/>
                  </a:cubicBezTo>
                  <a:cubicBezTo>
                    <a:pt x="5731" y="2345550"/>
                    <a:pt x="0" y="2331714"/>
                    <a:pt x="0" y="2317287"/>
                  </a:cubicBezTo>
                  <a:lnTo>
                    <a:pt x="0" y="54398"/>
                  </a:lnTo>
                  <a:cubicBezTo>
                    <a:pt x="0" y="39971"/>
                    <a:pt x="5731" y="26134"/>
                    <a:pt x="15933" y="15933"/>
                  </a:cubicBezTo>
                  <a:cubicBezTo>
                    <a:pt x="26134" y="5731"/>
                    <a:pt x="39971" y="0"/>
                    <a:pt x="54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315061" cy="2419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423080" y="4452628"/>
            <a:ext cx="8865127" cy="108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76780" indent="-688390" lvl="1">
              <a:lnSpc>
                <a:spcPts val="8927"/>
              </a:lnSpc>
              <a:buFont typeface="Arial"/>
              <a:buChar char="•"/>
            </a:pPr>
            <a:r>
              <a:rPr lang="en-US" b="true" sz="637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 Tube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162152" y="5143500"/>
            <a:ext cx="5805683" cy="8649062"/>
          </a:xfrm>
          <a:custGeom>
            <a:avLst/>
            <a:gdLst/>
            <a:ahLst/>
            <a:cxnLst/>
            <a:rect r="r" b="b" t="t" l="l"/>
            <a:pathLst>
              <a:path h="8649062" w="5805683">
                <a:moveTo>
                  <a:pt x="0" y="0"/>
                </a:moveTo>
                <a:lnTo>
                  <a:pt x="5805683" y="0"/>
                </a:lnTo>
                <a:lnTo>
                  <a:pt x="5805683" y="8649062"/>
                </a:lnTo>
                <a:lnTo>
                  <a:pt x="0" y="8649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0054" y="3452779"/>
            <a:ext cx="7740310" cy="94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6"/>
              </a:lnSpc>
            </a:pPr>
            <a:r>
              <a:rPr lang="en-US" sz="6800" spc="-238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How do they work?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23080" y="3313754"/>
            <a:ext cx="8856676" cy="1086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75468" indent="-687734" lvl="1">
              <a:lnSpc>
                <a:spcPts val="8919"/>
              </a:lnSpc>
              <a:buFont typeface="Arial"/>
              <a:buChar char="•"/>
            </a:pPr>
            <a:r>
              <a:rPr lang="en-US" b="true" sz="637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DeepL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14628" y="2184078"/>
            <a:ext cx="8865127" cy="108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76780" indent="-688390" lvl="1">
              <a:lnSpc>
                <a:spcPts val="8927"/>
              </a:lnSpc>
              <a:buFont typeface="Arial"/>
              <a:buChar char="•"/>
            </a:pPr>
            <a:r>
              <a:rPr lang="en-US" b="true" sz="637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Spotify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81172" y="6732856"/>
            <a:ext cx="7507679" cy="92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65965" indent="-582982" lvl="1">
              <a:lnSpc>
                <a:spcPts val="7560"/>
              </a:lnSpc>
              <a:buFont typeface="Arial"/>
              <a:buChar char="•"/>
            </a:pPr>
            <a:r>
              <a:rPr lang="en-US" b="true" sz="5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Google Assistant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23080" y="5587979"/>
            <a:ext cx="8865127" cy="108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76780" indent="-688390" lvl="1">
              <a:lnSpc>
                <a:spcPts val="8927"/>
              </a:lnSpc>
              <a:buFont typeface="Arial"/>
              <a:buChar char="•"/>
            </a:pPr>
            <a:r>
              <a:rPr lang="en-US" b="true" sz="637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Adobe Ai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89195" y="678028"/>
            <a:ext cx="11025814" cy="830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4"/>
              </a:lnSpc>
            </a:pPr>
            <a:r>
              <a:rPr lang="en-US" sz="6070" spc="-212" b="true">
                <a:solidFill>
                  <a:srgbClr val="5CE1E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Spotify and AI 🎵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171572" y="262345"/>
            <a:ext cx="9211919" cy="8995955"/>
          </a:xfrm>
          <a:custGeom>
            <a:avLst/>
            <a:gdLst/>
            <a:ahLst/>
            <a:cxnLst/>
            <a:rect r="r" b="b" t="t" l="l"/>
            <a:pathLst>
              <a:path h="8995955" w="9211919">
                <a:moveTo>
                  <a:pt x="0" y="0"/>
                </a:moveTo>
                <a:lnTo>
                  <a:pt x="9211919" y="0"/>
                </a:lnTo>
                <a:lnTo>
                  <a:pt x="9211919" y="8995955"/>
                </a:lnTo>
                <a:lnTo>
                  <a:pt x="0" y="8995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40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8268" y="1962276"/>
            <a:ext cx="9767441" cy="204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true">
                <a:solidFill>
                  <a:srgbClr val="DAFF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-Economy time – no need to search for music yourself.</a:t>
            </a:r>
          </a:p>
          <a:p>
            <a:pPr algn="ctr">
              <a:lnSpc>
                <a:spcPts val="4060"/>
              </a:lnSpc>
            </a:pPr>
            <a:r>
              <a:rPr lang="en-US" sz="2900" b="true">
                <a:solidFill>
                  <a:srgbClr val="DAFF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-Suggests new songs you might like.</a:t>
            </a:r>
          </a:p>
          <a:p>
            <a:pPr algn="ctr">
              <a:lnSpc>
                <a:spcPts val="4060"/>
              </a:lnSpc>
            </a:pPr>
          </a:p>
          <a:p>
            <a:pPr algn="ctr">
              <a:lnSpc>
                <a:spcPts val="406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38268" y="3963068"/>
            <a:ext cx="10557657" cy="797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7"/>
              </a:lnSpc>
            </a:pPr>
            <a:r>
              <a:rPr lang="en-US" sz="5812" spc="-203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How does AI work in Spotify?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8268" y="5086350"/>
            <a:ext cx="9767441" cy="33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</a:p>
          <a:p>
            <a:pPr algn="ctr">
              <a:lnSpc>
                <a:spcPts val="3749"/>
              </a:lnSpc>
            </a:pPr>
            <a:r>
              <a:rPr lang="en-US" sz="2678" b="true">
                <a:solidFill>
                  <a:srgbClr val="DAFF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Machine learning: studies which songs you listen to most often.</a:t>
            </a:r>
          </a:p>
          <a:p>
            <a:pPr algn="ctr">
              <a:lnSpc>
                <a:spcPts val="3749"/>
              </a:lnSpc>
            </a:pPr>
            <a:r>
              <a:rPr lang="en-US" sz="2678" b="true">
                <a:solidFill>
                  <a:srgbClr val="DAFF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Data analysis: compares your tastes with millions of other users.</a:t>
            </a:r>
          </a:p>
          <a:p>
            <a:pPr algn="ctr">
              <a:lnSpc>
                <a:spcPts val="3749"/>
              </a:lnSpc>
            </a:pPr>
            <a:r>
              <a:rPr lang="en-US" sz="2678" b="true">
                <a:solidFill>
                  <a:srgbClr val="DAFF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Generative AI: helps find new interesting tracks.</a:t>
            </a:r>
          </a:p>
          <a:p>
            <a:pPr algn="ctr">
              <a:lnSpc>
                <a:spcPts val="3749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78383" y="3444718"/>
            <a:ext cx="10093189" cy="5813582"/>
            <a:chOff x="0" y="0"/>
            <a:chExt cx="3219232" cy="18542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19232" cy="1854247"/>
            </a:xfrm>
            <a:custGeom>
              <a:avLst/>
              <a:gdLst/>
              <a:ahLst/>
              <a:cxnLst/>
              <a:rect r="r" b="b" t="t" l="l"/>
              <a:pathLst>
                <a:path h="1854247" w="3219232">
                  <a:moveTo>
                    <a:pt x="39119" y="0"/>
                  </a:moveTo>
                  <a:lnTo>
                    <a:pt x="3180112" y="0"/>
                  </a:lnTo>
                  <a:cubicBezTo>
                    <a:pt x="3201718" y="0"/>
                    <a:pt x="3219232" y="17514"/>
                    <a:pt x="3219232" y="39119"/>
                  </a:cubicBezTo>
                  <a:lnTo>
                    <a:pt x="3219232" y="1815128"/>
                  </a:lnTo>
                  <a:cubicBezTo>
                    <a:pt x="3219232" y="1825503"/>
                    <a:pt x="3215110" y="1835453"/>
                    <a:pt x="3207774" y="1842790"/>
                  </a:cubicBezTo>
                  <a:cubicBezTo>
                    <a:pt x="3200438" y="1850126"/>
                    <a:pt x="3190488" y="1854247"/>
                    <a:pt x="3180112" y="1854247"/>
                  </a:cubicBezTo>
                  <a:lnTo>
                    <a:pt x="39119" y="1854247"/>
                  </a:lnTo>
                  <a:cubicBezTo>
                    <a:pt x="28744" y="1854247"/>
                    <a:pt x="18794" y="1850126"/>
                    <a:pt x="11458" y="1842790"/>
                  </a:cubicBezTo>
                  <a:cubicBezTo>
                    <a:pt x="4121" y="1835453"/>
                    <a:pt x="0" y="1825503"/>
                    <a:pt x="0" y="1815128"/>
                  </a:cubicBezTo>
                  <a:lnTo>
                    <a:pt x="0" y="39119"/>
                  </a:lnTo>
                  <a:cubicBezTo>
                    <a:pt x="0" y="28744"/>
                    <a:pt x="4121" y="18794"/>
                    <a:pt x="11458" y="11458"/>
                  </a:cubicBezTo>
                  <a:cubicBezTo>
                    <a:pt x="18794" y="4121"/>
                    <a:pt x="28744" y="0"/>
                    <a:pt x="391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219232" cy="1901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624" y="-318843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224853" y="4202952"/>
            <a:ext cx="10063147" cy="5055348"/>
            <a:chOff x="0" y="0"/>
            <a:chExt cx="3209650" cy="16124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09650" cy="1612408"/>
            </a:xfrm>
            <a:custGeom>
              <a:avLst/>
              <a:gdLst/>
              <a:ahLst/>
              <a:cxnLst/>
              <a:rect r="r" b="b" t="t" l="l"/>
              <a:pathLst>
                <a:path h="1612408" w="3209650">
                  <a:moveTo>
                    <a:pt x="39236" y="0"/>
                  </a:moveTo>
                  <a:lnTo>
                    <a:pt x="3170414" y="0"/>
                  </a:lnTo>
                  <a:cubicBezTo>
                    <a:pt x="3180820" y="0"/>
                    <a:pt x="3190800" y="4134"/>
                    <a:pt x="3198158" y="11492"/>
                  </a:cubicBezTo>
                  <a:cubicBezTo>
                    <a:pt x="3205516" y="18850"/>
                    <a:pt x="3209650" y="28830"/>
                    <a:pt x="3209650" y="39236"/>
                  </a:cubicBezTo>
                  <a:lnTo>
                    <a:pt x="3209650" y="1573172"/>
                  </a:lnTo>
                  <a:cubicBezTo>
                    <a:pt x="3209650" y="1594841"/>
                    <a:pt x="3192083" y="1612408"/>
                    <a:pt x="3170414" y="1612408"/>
                  </a:cubicBezTo>
                  <a:lnTo>
                    <a:pt x="39236" y="1612408"/>
                  </a:lnTo>
                  <a:cubicBezTo>
                    <a:pt x="28830" y="1612408"/>
                    <a:pt x="18850" y="1608274"/>
                    <a:pt x="11492" y="1600916"/>
                  </a:cubicBezTo>
                  <a:cubicBezTo>
                    <a:pt x="4134" y="1593558"/>
                    <a:pt x="0" y="1583578"/>
                    <a:pt x="0" y="1573172"/>
                  </a:cubicBezTo>
                  <a:lnTo>
                    <a:pt x="0" y="39236"/>
                  </a:lnTo>
                  <a:cubicBezTo>
                    <a:pt x="0" y="28830"/>
                    <a:pt x="4134" y="18850"/>
                    <a:pt x="11492" y="11492"/>
                  </a:cubicBezTo>
                  <a:cubicBezTo>
                    <a:pt x="18850" y="4134"/>
                    <a:pt x="28830" y="0"/>
                    <a:pt x="392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209650" cy="1660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818853" y="1641322"/>
            <a:ext cx="9469147" cy="1979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8"/>
              </a:lnSpc>
            </a:pPr>
            <a:r>
              <a:rPr lang="en-US" sz="284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-Translates texts from one language to another.</a:t>
            </a:r>
          </a:p>
          <a:p>
            <a:pPr algn="l">
              <a:lnSpc>
                <a:spcPts val="3988"/>
              </a:lnSpc>
            </a:pPr>
            <a:r>
              <a:rPr lang="en-US" sz="284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</a:t>
            </a:r>
            <a:r>
              <a:rPr lang="en-US" sz="284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Analyzes meaningful phrases, not just replaces words.</a:t>
            </a:r>
          </a:p>
          <a:p>
            <a:pPr algn="l">
              <a:lnSpc>
                <a:spcPts val="3988"/>
              </a:lnSpc>
            </a:pPr>
            <a:r>
              <a:rPr lang="en-US" sz="284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</a:t>
            </a:r>
            <a:r>
              <a:rPr lang="en-US" sz="284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Recognizes context to make translation more stable.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67919" y="419160"/>
            <a:ext cx="8292772" cy="9157812"/>
          </a:xfrm>
          <a:custGeom>
            <a:avLst/>
            <a:gdLst/>
            <a:ahLst/>
            <a:cxnLst/>
            <a:rect r="r" b="b" t="t" l="l"/>
            <a:pathLst>
              <a:path h="9157812" w="8292772">
                <a:moveTo>
                  <a:pt x="0" y="0"/>
                </a:moveTo>
                <a:lnTo>
                  <a:pt x="8292772" y="0"/>
                </a:lnTo>
                <a:lnTo>
                  <a:pt x="8292772" y="9157812"/>
                </a:lnTo>
                <a:lnTo>
                  <a:pt x="0" y="9157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39" t="-2035" r="-6339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005709" y="581085"/>
            <a:ext cx="10557657" cy="797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7"/>
              </a:lnSpc>
            </a:pPr>
            <a:r>
              <a:rPr lang="en-US" sz="5812" spc="-203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DeepL and AI 🌍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33505" y="4653264"/>
            <a:ext cx="9654495" cy="73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0"/>
              </a:lnSpc>
            </a:pPr>
            <a:r>
              <a:rPr lang="en-US" sz="5315" spc="-186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How does AI work in DeepL?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33505" y="5124459"/>
            <a:ext cx="9654495" cy="3549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6"/>
              </a:lnSpc>
            </a:pPr>
          </a:p>
          <a:p>
            <a:pPr algn="l">
              <a:lnSpc>
                <a:spcPts val="4066"/>
              </a:lnSpc>
            </a:pPr>
            <a:r>
              <a:rPr lang="en-US" sz="29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Deep learning (Neural Networks): analyzes millions of translations.</a:t>
            </a:r>
          </a:p>
          <a:p>
            <a:pPr algn="l">
              <a:lnSpc>
                <a:spcPts val="4066"/>
              </a:lnSpc>
            </a:pPr>
            <a:r>
              <a:rPr lang="en-US" sz="29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Semantic analysis: understands the meaning of the text, not just words.</a:t>
            </a:r>
          </a:p>
          <a:p>
            <a:pPr algn="l">
              <a:lnSpc>
                <a:spcPts val="4066"/>
              </a:lnSpc>
            </a:pPr>
            <a:r>
              <a:rPr lang="en-US" sz="29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Automatically adapts the text style (conversational or formal).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18207" y="671138"/>
            <a:ext cx="10996802" cy="83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0"/>
              </a:lnSpc>
            </a:pPr>
            <a:r>
              <a:rPr lang="en-US" sz="6054" spc="-211" b="true">
                <a:solidFill>
                  <a:srgbClr val="FF313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YouTube and AI 📹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171572" y="262345"/>
            <a:ext cx="9211919" cy="8995955"/>
          </a:xfrm>
          <a:custGeom>
            <a:avLst/>
            <a:gdLst/>
            <a:ahLst/>
            <a:cxnLst/>
            <a:rect r="r" b="b" t="t" l="l"/>
            <a:pathLst>
              <a:path h="8995955" w="9211919">
                <a:moveTo>
                  <a:pt x="0" y="0"/>
                </a:moveTo>
                <a:lnTo>
                  <a:pt x="9211919" y="0"/>
                </a:lnTo>
                <a:lnTo>
                  <a:pt x="9211919" y="8995955"/>
                </a:lnTo>
                <a:lnTo>
                  <a:pt x="0" y="8995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08" t="-3177" r="-633" b="-694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05142" y="1760253"/>
            <a:ext cx="9039671" cy="204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true">
                <a:solidFill>
                  <a:srgbClr val="DAFF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Recommends videos that you might like.</a:t>
            </a:r>
          </a:p>
          <a:p>
            <a:pPr algn="ctr">
              <a:lnSpc>
                <a:spcPts val="4060"/>
              </a:lnSpc>
            </a:pPr>
            <a:r>
              <a:rPr lang="en-US" sz="2900" b="true">
                <a:solidFill>
                  <a:srgbClr val="DAFF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Automatically creates subtitles for videos.</a:t>
            </a:r>
          </a:p>
          <a:p>
            <a:pPr algn="ctr">
              <a:lnSpc>
                <a:spcPts val="4060"/>
              </a:lnSpc>
            </a:pPr>
            <a:r>
              <a:rPr lang="en-US" sz="2900" b="true">
                <a:solidFill>
                  <a:srgbClr val="DAFF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Filters unwanted content and protects copyrights.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963068"/>
            <a:ext cx="8905732" cy="1549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7"/>
              </a:lnSpc>
            </a:pPr>
            <a:r>
              <a:rPr lang="en-US" sz="5812" spc="-203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How does AI work on YouTube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5812068"/>
            <a:ext cx="10005709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DAFF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Recommendation algorithms: analyze your views and likes.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DAFF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Speech detection: AI creates subtitles even without text.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DAFF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Computer vision: recognizes objects in videos (for example, faces or logos).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0" y="3801143"/>
            <a:ext cx="9934432" cy="5725675"/>
            <a:chOff x="0" y="0"/>
            <a:chExt cx="3168596" cy="182620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68596" cy="1826209"/>
            </a:xfrm>
            <a:custGeom>
              <a:avLst/>
              <a:gdLst/>
              <a:ahLst/>
              <a:cxnLst/>
              <a:rect r="r" b="b" t="t" l="l"/>
              <a:pathLst>
                <a:path h="1826209" w="3168596">
                  <a:moveTo>
                    <a:pt x="39744" y="0"/>
                  </a:moveTo>
                  <a:lnTo>
                    <a:pt x="3128852" y="0"/>
                  </a:lnTo>
                  <a:cubicBezTo>
                    <a:pt x="3139393" y="0"/>
                    <a:pt x="3149502" y="4187"/>
                    <a:pt x="3156956" y="11641"/>
                  </a:cubicBezTo>
                  <a:cubicBezTo>
                    <a:pt x="3164409" y="19094"/>
                    <a:pt x="3168596" y="29204"/>
                    <a:pt x="3168596" y="39744"/>
                  </a:cubicBezTo>
                  <a:lnTo>
                    <a:pt x="3168596" y="1786465"/>
                  </a:lnTo>
                  <a:cubicBezTo>
                    <a:pt x="3168596" y="1808415"/>
                    <a:pt x="3150802" y="1826209"/>
                    <a:pt x="3128852" y="1826209"/>
                  </a:cubicBezTo>
                  <a:lnTo>
                    <a:pt x="39744" y="1826209"/>
                  </a:lnTo>
                  <a:cubicBezTo>
                    <a:pt x="17794" y="1826209"/>
                    <a:pt x="0" y="1808415"/>
                    <a:pt x="0" y="1786465"/>
                  </a:cubicBezTo>
                  <a:lnTo>
                    <a:pt x="0" y="39744"/>
                  </a:lnTo>
                  <a:cubicBezTo>
                    <a:pt x="0" y="29204"/>
                    <a:pt x="4187" y="19094"/>
                    <a:pt x="11641" y="11641"/>
                  </a:cubicBezTo>
                  <a:cubicBezTo>
                    <a:pt x="19094" y="4187"/>
                    <a:pt x="29204" y="0"/>
                    <a:pt x="397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168596" cy="1873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624" y="-318843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679842" y="3717177"/>
            <a:ext cx="9561821" cy="5859796"/>
            <a:chOff x="0" y="0"/>
            <a:chExt cx="3049752" cy="1868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49752" cy="1868987"/>
            </a:xfrm>
            <a:custGeom>
              <a:avLst/>
              <a:gdLst/>
              <a:ahLst/>
              <a:cxnLst/>
              <a:rect r="r" b="b" t="t" l="l"/>
              <a:pathLst>
                <a:path h="1868987" w="3049752">
                  <a:moveTo>
                    <a:pt x="41293" y="0"/>
                  </a:moveTo>
                  <a:lnTo>
                    <a:pt x="3008458" y="0"/>
                  </a:lnTo>
                  <a:cubicBezTo>
                    <a:pt x="3031264" y="0"/>
                    <a:pt x="3049752" y="18488"/>
                    <a:pt x="3049752" y="41293"/>
                  </a:cubicBezTo>
                  <a:lnTo>
                    <a:pt x="3049752" y="1827694"/>
                  </a:lnTo>
                  <a:cubicBezTo>
                    <a:pt x="3049752" y="1850500"/>
                    <a:pt x="3031264" y="1868987"/>
                    <a:pt x="3008458" y="1868987"/>
                  </a:cubicBezTo>
                  <a:lnTo>
                    <a:pt x="41293" y="1868987"/>
                  </a:lnTo>
                  <a:cubicBezTo>
                    <a:pt x="18488" y="1868987"/>
                    <a:pt x="0" y="1850500"/>
                    <a:pt x="0" y="1827694"/>
                  </a:cubicBezTo>
                  <a:lnTo>
                    <a:pt x="0" y="41293"/>
                  </a:lnTo>
                  <a:cubicBezTo>
                    <a:pt x="0" y="18488"/>
                    <a:pt x="18488" y="0"/>
                    <a:pt x="412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049752" cy="19166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679842" y="1481750"/>
            <a:ext cx="9561821" cy="209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242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-Voice assistant that understands commands and answers questions.</a:t>
            </a:r>
          </a:p>
          <a:p>
            <a:pPr algn="l">
              <a:lnSpc>
                <a:spcPts val="3392"/>
              </a:lnSpc>
            </a:pPr>
            <a:r>
              <a:rPr lang="en-US" sz="24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</a:t>
            </a:r>
            <a:r>
              <a:rPr lang="en-US" sz="242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Can control smart home devices (lights, music, alarm clock).</a:t>
            </a:r>
          </a:p>
          <a:p>
            <a:pPr algn="l">
              <a:lnSpc>
                <a:spcPts val="3392"/>
              </a:lnSpc>
            </a:pPr>
            <a:r>
              <a:rPr lang="en-US" sz="24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</a:t>
            </a:r>
            <a:r>
              <a:rPr lang="en-US" sz="242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Works as a personal assistant (reminders, information search).</a:t>
            </a:r>
          </a:p>
          <a:p>
            <a:pPr algn="l">
              <a:lnSpc>
                <a:spcPts val="3392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67919" y="419160"/>
            <a:ext cx="8292772" cy="9157812"/>
          </a:xfrm>
          <a:custGeom>
            <a:avLst/>
            <a:gdLst/>
            <a:ahLst/>
            <a:cxnLst/>
            <a:rect r="r" b="b" t="t" l="l"/>
            <a:pathLst>
              <a:path h="9157812" w="8292772">
                <a:moveTo>
                  <a:pt x="0" y="0"/>
                </a:moveTo>
                <a:lnTo>
                  <a:pt x="8292772" y="0"/>
                </a:lnTo>
                <a:lnTo>
                  <a:pt x="8292772" y="9157812"/>
                </a:lnTo>
                <a:lnTo>
                  <a:pt x="0" y="9157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50" t="0" r="-685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144000" y="417796"/>
            <a:ext cx="10557657" cy="797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7"/>
              </a:lnSpc>
            </a:pPr>
            <a:r>
              <a:rPr lang="en-US" sz="5812" spc="-203" b="true">
                <a:solidFill>
                  <a:srgbClr val="00F6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Google Assistant and AI 🗣️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4185221"/>
            <a:ext cx="9654495" cy="142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0"/>
              </a:lnSpc>
            </a:pPr>
            <a:r>
              <a:rPr lang="en-US" sz="5315" spc="-186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How does AI work in Google Assistant?: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63093" y="6018469"/>
            <a:ext cx="9324907" cy="2957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Speech recognition: AI analyzes your voice and understands commands.</a:t>
            </a:r>
          </a:p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Natural language processing (NLP): understands the meaning, not just words.</a:t>
            </a:r>
          </a:p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Contextual thinking: remembers past commands for a better answer.versational or formal).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845785" y="544874"/>
            <a:ext cx="11909867" cy="92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2"/>
              </a:lnSpc>
            </a:pPr>
            <a:r>
              <a:rPr lang="en-US" sz="6557" spc="-229" b="true">
                <a:solidFill>
                  <a:srgbClr val="004AAD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Adobe and Ai🎨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171572" y="262345"/>
            <a:ext cx="9211919" cy="8995955"/>
          </a:xfrm>
          <a:custGeom>
            <a:avLst/>
            <a:gdLst/>
            <a:ahLst/>
            <a:cxnLst/>
            <a:rect r="r" b="b" t="t" l="l"/>
            <a:pathLst>
              <a:path h="8995955" w="9211919">
                <a:moveTo>
                  <a:pt x="0" y="0"/>
                </a:moveTo>
                <a:lnTo>
                  <a:pt x="9211919" y="0"/>
                </a:lnTo>
                <a:lnTo>
                  <a:pt x="9211919" y="8995955"/>
                </a:lnTo>
                <a:lnTo>
                  <a:pt x="0" y="8995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00" r="0" b="-120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78383" y="1690732"/>
            <a:ext cx="10249955" cy="306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true">
                <a:solidFill>
                  <a:srgbClr val="DAFF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Generates images, texts and videos by text command.</a:t>
            </a:r>
          </a:p>
          <a:p>
            <a:pPr algn="ctr">
              <a:lnSpc>
                <a:spcPts val="4060"/>
              </a:lnSpc>
            </a:pPr>
            <a:r>
              <a:rPr lang="en-US" sz="2900" b="true">
                <a:solidFill>
                  <a:srgbClr val="DAFF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Automatically edits photos (remove objects, improve quality).</a:t>
            </a:r>
          </a:p>
          <a:p>
            <a:pPr algn="ctr">
              <a:lnSpc>
                <a:spcPts val="4060"/>
              </a:lnSpc>
            </a:pPr>
            <a:r>
              <a:rPr lang="en-US" sz="2900" b="true">
                <a:solidFill>
                  <a:srgbClr val="DAFF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Creates subtitles and helps with video editing.</a:t>
            </a:r>
          </a:p>
          <a:p>
            <a:pPr algn="ctr">
              <a:lnSpc>
                <a:spcPts val="4060"/>
              </a:lnSpc>
            </a:pPr>
            <a:r>
              <a:rPr lang="en-US" sz="2900" b="true">
                <a:solidFill>
                  <a:srgbClr val="DAFF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963068"/>
            <a:ext cx="8905732" cy="1549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7"/>
              </a:lnSpc>
            </a:pPr>
            <a:r>
              <a:rPr lang="en-US" sz="5812" spc="-203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How does AI work in Adobe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78383" y="6174335"/>
            <a:ext cx="10005709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DAFF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Adobe Sensei: analyzes and enhances images.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DAFF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Firefly: creates content based on text description.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DAFF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Computer vision: recognizes objects and faces for precise editing.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7480" y="3801143"/>
            <a:ext cx="10084092" cy="5988140"/>
            <a:chOff x="0" y="0"/>
            <a:chExt cx="3216330" cy="19099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16330" cy="1909923"/>
            </a:xfrm>
            <a:custGeom>
              <a:avLst/>
              <a:gdLst/>
              <a:ahLst/>
              <a:cxnLst/>
              <a:rect r="r" b="b" t="t" l="l"/>
              <a:pathLst>
                <a:path h="1909923" w="3216330">
                  <a:moveTo>
                    <a:pt x="39155" y="0"/>
                  </a:moveTo>
                  <a:lnTo>
                    <a:pt x="3177176" y="0"/>
                  </a:lnTo>
                  <a:cubicBezTo>
                    <a:pt x="3198800" y="0"/>
                    <a:pt x="3216330" y="17530"/>
                    <a:pt x="3216330" y="39155"/>
                  </a:cubicBezTo>
                  <a:lnTo>
                    <a:pt x="3216330" y="1870768"/>
                  </a:lnTo>
                  <a:cubicBezTo>
                    <a:pt x="3216330" y="1881153"/>
                    <a:pt x="3212205" y="1891112"/>
                    <a:pt x="3204862" y="1898455"/>
                  </a:cubicBezTo>
                  <a:cubicBezTo>
                    <a:pt x="3197519" y="1905798"/>
                    <a:pt x="3187560" y="1909923"/>
                    <a:pt x="3177176" y="1909923"/>
                  </a:cubicBezTo>
                  <a:lnTo>
                    <a:pt x="39155" y="1909923"/>
                  </a:lnTo>
                  <a:cubicBezTo>
                    <a:pt x="17530" y="1909923"/>
                    <a:pt x="0" y="1892393"/>
                    <a:pt x="0" y="1870768"/>
                  </a:cubicBezTo>
                  <a:lnTo>
                    <a:pt x="0" y="39155"/>
                  </a:lnTo>
                  <a:cubicBezTo>
                    <a:pt x="0" y="28770"/>
                    <a:pt x="4125" y="18811"/>
                    <a:pt x="11468" y="11468"/>
                  </a:cubicBezTo>
                  <a:cubicBezTo>
                    <a:pt x="18811" y="4125"/>
                    <a:pt x="28770" y="0"/>
                    <a:pt x="391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216330" cy="1957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859901" y="3588667"/>
            <a:ext cx="10762142" cy="3313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16"/>
              </a:lnSpc>
            </a:pPr>
            <a:r>
              <a:rPr lang="en-US" sz="12300" spc="-430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Thank you </a:t>
            </a:r>
          </a:p>
          <a:p>
            <a:pPr algn="l">
              <a:lnSpc>
                <a:spcPts val="11316"/>
              </a:lnSpc>
            </a:pPr>
            <a:r>
              <a:rPr lang="en-US" b="true" sz="12300" spc="-430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for attention </a:t>
            </a:r>
            <a:r>
              <a:rPr lang="en-US" b="true" sz="12300" spc="-430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🤍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486626" y="802466"/>
            <a:ext cx="6855216" cy="8682067"/>
          </a:xfrm>
          <a:custGeom>
            <a:avLst/>
            <a:gdLst/>
            <a:ahLst/>
            <a:cxnLst/>
            <a:rect r="r" b="b" t="t" l="l"/>
            <a:pathLst>
              <a:path h="8682067" w="6855216">
                <a:moveTo>
                  <a:pt x="0" y="0"/>
                </a:moveTo>
                <a:lnTo>
                  <a:pt x="6855216" y="0"/>
                </a:lnTo>
                <a:lnTo>
                  <a:pt x="6855216" y="8682068"/>
                </a:lnTo>
                <a:lnTo>
                  <a:pt x="0" y="8682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DAGeVgadYb8</dc:identifier>
  <dcterms:modified xsi:type="dcterms:W3CDTF">2011-08-01T06:04:30Z</dcterms:modified>
  <cp:revision>1</cp:revision>
  <dc:title>Black and White Modern Artificial Intelligence Presentation</dc:title>
</cp:coreProperties>
</file>